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6" r:id="rId3"/>
    <p:sldId id="305" r:id="rId4"/>
    <p:sldId id="317" r:id="rId5"/>
    <p:sldId id="314" r:id="rId6"/>
    <p:sldId id="307" r:id="rId7"/>
    <p:sldId id="316" r:id="rId8"/>
    <p:sldId id="318" r:id="rId9"/>
    <p:sldId id="319" r:id="rId10"/>
    <p:sldId id="320" r:id="rId11"/>
    <p:sldId id="321" r:id="rId12"/>
    <p:sldId id="315" r:id="rId13"/>
    <p:sldId id="323" r:id="rId14"/>
  </p:sldIdLst>
  <p:sldSz cx="12192000" cy="6858000"/>
  <p:notesSz cx="6794500" cy="99314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1F4E79"/>
    <a:srgbClr val="009900"/>
    <a:srgbClr val="0099CC"/>
    <a:srgbClr val="D70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2150" autoAdjust="0"/>
  </p:normalViewPr>
  <p:slideViewPr>
    <p:cSldViewPr snapToGrid="0">
      <p:cViewPr varScale="1">
        <p:scale>
          <a:sx n="82" d="100"/>
          <a:sy n="82" d="100"/>
        </p:scale>
        <p:origin x="15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035AE-197A-4768-8BB4-EB903CD95EE3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E3E4F-A2B0-46AB-A055-49F6498D795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3795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EE2A6-7755-4DFB-A1E0-6AC73F69B86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38CAC-2A59-4A73-B5B6-BFF58922B36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337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133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4223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556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719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0182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9849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39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407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505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570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466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38CAC-2A59-4A73-B5B6-BFF58922B36E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4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698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649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5536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0756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7460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257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042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4457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0500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774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69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0349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6779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164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228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255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78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341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370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377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382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420C4-F8C7-468A-B641-044B7683AED0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4C395-A5F8-469D-8AFB-25C09C9743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772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150D-7B40-4FCB-AD0D-692C60F4BE0B}" type="datetimeFigureOut">
              <a:rPr lang="da-DK" smtClean="0"/>
              <a:t>17-08-2022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EF80-D95A-4044-AA48-E9C3A6BA44F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37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adesokonom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-192703" y="-124830"/>
            <a:ext cx="12624031" cy="7101018"/>
          </a:xfrm>
          <a:prstGeom prst="rect">
            <a:avLst/>
          </a:prstGeom>
        </p:spPr>
      </p:pic>
      <p:sp>
        <p:nvSpPr>
          <p:cNvPr id="6" name="Tekstboks 3"/>
          <p:cNvSpPr txBox="1"/>
          <p:nvPr/>
        </p:nvSpPr>
        <p:spPr>
          <a:xfrm>
            <a:off x="2113970" y="1384647"/>
            <a:ext cx="5623261" cy="1138773"/>
          </a:xfrm>
          <a:prstGeom prst="rect">
            <a:avLst/>
          </a:prstGeom>
          <a:solidFill>
            <a:srgbClr val="00457A">
              <a:alpha val="5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sz="4400" b="1" noProof="0" dirty="0" err="1">
                <a:solidFill>
                  <a:schemeClr val="bg1"/>
                </a:solidFill>
                <a:latin typeface="Oswald" panose="00000500000000000000" pitchFamily="2" charset="0"/>
              </a:rPr>
              <a:t>SkadesØkonomi</a:t>
            </a:r>
            <a:br>
              <a:rPr lang="da-DK" sz="4400" b="1" dirty="0">
                <a:solidFill>
                  <a:schemeClr val="bg1"/>
                </a:solidFill>
              </a:rPr>
            </a:br>
            <a:r>
              <a:rPr lang="da-D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Værktøj til værdi- og risikokortlægning</a:t>
            </a:r>
            <a:endParaRPr kumimoji="0" lang="da-DK" sz="2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609600" y="-27384"/>
            <a:ext cx="499533" cy="6885384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kstfelt 7"/>
          <p:cNvSpPr txBox="1"/>
          <p:nvPr/>
        </p:nvSpPr>
        <p:spPr>
          <a:xfrm rot="16200000">
            <a:off x="-2420855" y="3123965"/>
            <a:ext cx="6560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da-DK" sz="2200" b="1" dirty="0">
                <a:solidFill>
                  <a:prstClr val="white"/>
                </a:solidFill>
              </a:rPr>
              <a:t>DNNK webinar – Digitale værktøjer - 22. aug. 2022 </a:t>
            </a:r>
          </a:p>
        </p:txBody>
      </p:sp>
      <p:sp>
        <p:nvSpPr>
          <p:cNvPr id="12" name="Tekstboks 3"/>
          <p:cNvSpPr txBox="1"/>
          <p:nvPr/>
        </p:nvSpPr>
        <p:spPr>
          <a:xfrm>
            <a:off x="2113970" y="2701872"/>
            <a:ext cx="5159773" cy="369332"/>
          </a:xfrm>
          <a:prstGeom prst="rect">
            <a:avLst/>
          </a:prstGeom>
          <a:solidFill>
            <a:srgbClr val="00457A">
              <a:alpha val="5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da-DK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v/ 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Skougaard Kaspersen, LNH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kumimoji="0" lang="da-DK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F0452-F99A-5151-4F63-3A31A708BC35}"/>
              </a:ext>
            </a:extLst>
          </p:cNvPr>
          <p:cNvSpPr txBox="1"/>
          <p:nvPr/>
        </p:nvSpPr>
        <p:spPr>
          <a:xfrm>
            <a:off x="10503877" y="6619634"/>
            <a:ext cx="2690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©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Assens</a:t>
            </a:r>
            <a:r>
              <a:rPr lang="en-GB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Kommune 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906EF2D-64A2-B65A-EBEA-B55AAAECF6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23" y="192129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person, water&#10;&#10;Description automatically generated">
            <a:extLst>
              <a:ext uri="{FF2B5EF4-FFF2-40B4-BE49-F238E27FC236}">
                <a16:creationId xmlns:a16="http://schemas.microsoft.com/office/drawing/2014/main" id="{93F7E883-BF2E-8CFD-963F-3333493917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14" y="0"/>
            <a:ext cx="9254971" cy="6858000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422971" y="464394"/>
            <a:ext cx="7049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HVAD MED FREMTIDEN?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36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VIDEREUDVIKLING AF SKADESØKONOMI </a:t>
            </a:r>
            <a:endParaRPr kumimoji="0" lang="da-DK" sz="36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5DC9AF44-5734-C959-4FD2-0446989A587D}"/>
              </a:ext>
            </a:extLst>
          </p:cNvPr>
          <p:cNvSpPr txBox="1">
            <a:spLocks/>
          </p:cNvSpPr>
          <p:nvPr/>
        </p:nvSpPr>
        <p:spPr bwMode="auto">
          <a:xfrm>
            <a:off x="1704936" y="2000948"/>
            <a:ext cx="7134264" cy="362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Inkludering af flere typer af ekstreme hændelser.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Terrænnært grundvand, Erosion, Hedebølger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Samfundsudvikling/byudvikling medtages i beregninger.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Udvikling af bedre skadesfunktioner.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 integreres i </a:t>
            </a:r>
            <a:r>
              <a:rPr lang="da-DK" altLang="da-DK" sz="20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SkadesØkonomi</a:t>
            </a: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Skades- og risikoberegninger for flere sektorer.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Produktionstab for virksomheder.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FCC669C-DE80-AF81-1AEC-AACF7F0BB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94" y="5883411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 bwMode="auto">
          <a:xfrm>
            <a:off x="1620000" y="2262636"/>
            <a:ext cx="6040728" cy="362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spcAft>
                <a:spcPts val="1200"/>
              </a:spcAft>
              <a:buAutoNum type="arabicPeriod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Installation: installationsvejledning mm. er tilgængelig via projektets GitHub-side.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Indlæsning af egne inputdata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 af værktøjet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https://github.com/skadesokonomi</a:t>
            </a:r>
            <a:endParaRPr lang="da-DK" altLang="da-DK" sz="1800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Hvem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Samspil mellem geodata- og klimatilpasningsmedarbejdere.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/>
          <p:cNvPicPr>
            <a:picLocks noChangeAspect="1"/>
          </p:cNvPicPr>
          <p:nvPr/>
        </p:nvPicPr>
        <p:blipFill rotWithShape="1">
          <a:blip r:embed="rId4"/>
          <a:srcRect l="9814"/>
          <a:stretch/>
        </p:blipFill>
        <p:spPr>
          <a:xfrm>
            <a:off x="7802635" y="1"/>
            <a:ext cx="4403956" cy="6858000"/>
          </a:xfrm>
          <a:prstGeom prst="rect">
            <a:avLst/>
          </a:prstGeom>
        </p:spPr>
      </p:pic>
      <p:sp>
        <p:nvSpPr>
          <p:cNvPr id="12" name="Tekstfelt 11"/>
          <p:cNvSpPr txBox="1"/>
          <p:nvPr/>
        </p:nvSpPr>
        <p:spPr>
          <a:xfrm>
            <a:off x="7885535" y="380475"/>
            <a:ext cx="3594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>
                <a:solidFill>
                  <a:schemeClr val="bg1"/>
                </a:solidFill>
              </a:rPr>
              <a:t>Klimatilpasningsprojektet Kirkebjergsøerne, Tommerup</a:t>
            </a:r>
          </a:p>
        </p:txBody>
      </p:sp>
      <p:sp>
        <p:nvSpPr>
          <p:cNvPr id="4" name="Rektangel 3"/>
          <p:cNvSpPr/>
          <p:nvPr/>
        </p:nvSpPr>
        <p:spPr>
          <a:xfrm>
            <a:off x="1422971" y="464394"/>
            <a:ext cx="70494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HVORDAN KOMMER MAN I GANG?</a:t>
            </a:r>
            <a:r>
              <a:rPr kumimoji="0" lang="da-DK" sz="44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Oswald" panose="00000500000000000000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0EEAA-F9DF-1D72-EFCF-139EB48FCC36}"/>
              </a:ext>
            </a:extLst>
          </p:cNvPr>
          <p:cNvSpPr txBox="1"/>
          <p:nvPr/>
        </p:nvSpPr>
        <p:spPr>
          <a:xfrm>
            <a:off x="7777537" y="36349"/>
            <a:ext cx="2690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©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Assens</a:t>
            </a:r>
            <a:r>
              <a:rPr lang="en-GB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Kommune 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338C415-DC1E-DA7A-C2E1-5E518017E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5" y="5901267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1">
            <a:extLst>
              <a:ext uri="{FF2B5EF4-FFF2-40B4-BE49-F238E27FC236}">
                <a16:creationId xmlns:a16="http://schemas.microsoft.com/office/drawing/2014/main" id="{B7BF4C92-0BD6-45F0-8E1F-D5C5520491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4943"/>
          <a:stretch/>
        </p:blipFill>
        <p:spPr>
          <a:xfrm>
            <a:off x="0" y="-15411"/>
            <a:ext cx="12192000" cy="687341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5D6CC-00DF-4E4F-B547-440B75EF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96" y="1240814"/>
            <a:ext cx="9606408" cy="5074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4DC17-7C4E-44D0-8EE9-0EDF3ED59E5C}"/>
              </a:ext>
            </a:extLst>
          </p:cNvPr>
          <p:cNvSpPr txBox="1"/>
          <p:nvPr/>
        </p:nvSpPr>
        <p:spPr>
          <a:xfrm rot="945711">
            <a:off x="2414793" y="2900767"/>
            <a:ext cx="7921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Oswald" panose="00000500000000000000" pitchFamily="2" charset="0"/>
              </a:rPr>
              <a:t>TAK FOR JERES OPMÆRKSOMHED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4276F66-0F47-ADB7-2466-E604BD4390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47" y="187230"/>
            <a:ext cx="2054984" cy="718367"/>
          </a:xfrm>
          <a:prstGeom prst="rect">
            <a:avLst/>
          </a:prstGeom>
        </p:spPr>
      </p:pic>
      <p:sp>
        <p:nvSpPr>
          <p:cNvPr id="10" name="Rektangel 3">
            <a:extLst>
              <a:ext uri="{FF2B5EF4-FFF2-40B4-BE49-F238E27FC236}">
                <a16:creationId xmlns:a16="http://schemas.microsoft.com/office/drawing/2014/main" id="{FB13FD42-26E8-06F7-5A72-5B5D9B29D36A}"/>
              </a:ext>
            </a:extLst>
          </p:cNvPr>
          <p:cNvSpPr/>
          <p:nvPr/>
        </p:nvSpPr>
        <p:spPr>
          <a:xfrm>
            <a:off x="1422971" y="464394"/>
            <a:ext cx="70494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4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Oswald" panose="00000500000000000000" pitchFamily="2" charset="0"/>
              </a:rPr>
              <a:t>SKADESØKONOMI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12C1-7293-F91A-D632-3464213E14BA}"/>
              </a:ext>
            </a:extLst>
          </p:cNvPr>
          <p:cNvSpPr txBox="1"/>
          <p:nvPr/>
        </p:nvSpPr>
        <p:spPr>
          <a:xfrm>
            <a:off x="77748" y="6496373"/>
            <a:ext cx="2690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©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Assens</a:t>
            </a:r>
            <a:r>
              <a:rPr lang="en-GB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Kommune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5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071798" y="441498"/>
            <a:ext cx="5700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FORMÅL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 bwMode="auto">
          <a:xfrm>
            <a:off x="1620000" y="1265528"/>
            <a:ext cx="5827098" cy="4220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Formålet med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SkadesØkonomi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 at udvikle et værktøj som Kommuner og Forsyningsselskaber selv kan arbejde med til at understøtte beslutninger om klimatilpasning.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2000" b="1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SkadesØkonomi</a:t>
            </a:r>
            <a:endParaRPr lang="da-DK" altLang="da-DK" sz="20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Understøtter skades- og risikoberegninger samt udpegning af sårbare enheder for en bred vifte af sektorer.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Kan anvendes til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-Benefit Analyser af klimatilpasningstiltag.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Er udviklet i samarbejde med Kommunerne og KL.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Er Open Source software som anvender offentlige tilgængelige data.</a:t>
            </a: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Billede 5" descr="Et billede, der indeholder træ, plante&#10;&#10;Automatisk genereret beskrivelse">
            <a:extLst>
              <a:ext uri="{FF2B5EF4-FFF2-40B4-BE49-F238E27FC236}">
                <a16:creationId xmlns:a16="http://schemas.microsoft.com/office/drawing/2014/main" id="{1E35B850-67FB-4E46-BEA8-113FB231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4"/>
          <a:stretch/>
        </p:blipFill>
        <p:spPr>
          <a:xfrm rot="5400000">
            <a:off x="6553200" y="1219200"/>
            <a:ext cx="6858000" cy="44196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FB0BD8F-06B5-A243-7CF8-9679B7083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23" y="192129"/>
            <a:ext cx="2054984" cy="718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D3037-DBA6-DD81-1F12-2B9E49D09537}"/>
              </a:ext>
            </a:extLst>
          </p:cNvPr>
          <p:cNvSpPr txBox="1"/>
          <p:nvPr/>
        </p:nvSpPr>
        <p:spPr>
          <a:xfrm>
            <a:off x="7772400" y="6465745"/>
            <a:ext cx="2690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© </a:t>
            </a:r>
            <a:r>
              <a:rPr lang="en-GB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Odense Kommune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2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071798" y="441498"/>
            <a:ext cx="5700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BAGGRUND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 bwMode="auto">
          <a:xfrm>
            <a:off x="1620000" y="1394482"/>
            <a:ext cx="5835877" cy="377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videreudvikling af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DTUs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SkadesØkonomi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-model til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oversvømmelser med havvand.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Udviklingen baserer sig på kommunernes behov: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QGIS applikation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Havvand, nedbør og vandløb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videnskabelig og ensartet tilgang til skadesberegninger og risikokortlægning på tværs af kommuner.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Samarbejde mellem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GeoFyn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 Fynske Kommuner, Vejle, Aabenraa og Slagelse Kommune, LNH Water, </a:t>
            </a:r>
            <a:r>
              <a:rPr lang="da-DK" altLang="da-DK" sz="18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Aestas-GIS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DTU og KL.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FB0BD8F-06B5-A243-7CF8-9679B7083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5" y="5901267"/>
            <a:ext cx="2054984" cy="718367"/>
          </a:xfrm>
          <a:prstGeom prst="rect">
            <a:avLst/>
          </a:prstGeom>
        </p:spPr>
      </p:pic>
      <p:pic>
        <p:nvPicPr>
          <p:cNvPr id="2" name="Picture 6" descr="The snowball effect - snowball in hands">
            <a:extLst>
              <a:ext uri="{FF2B5EF4-FFF2-40B4-BE49-F238E27FC236}">
                <a16:creationId xmlns:a16="http://schemas.microsoft.com/office/drawing/2014/main" id="{97CC57A3-1B83-5881-1DC4-28F2C728F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r="37414"/>
          <a:stretch/>
        </p:blipFill>
        <p:spPr bwMode="auto">
          <a:xfrm>
            <a:off x="7938977" y="0"/>
            <a:ext cx="42530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felt 1">
            <a:extLst>
              <a:ext uri="{FF2B5EF4-FFF2-40B4-BE49-F238E27FC236}">
                <a16:creationId xmlns:a16="http://schemas.microsoft.com/office/drawing/2014/main" id="{E5BD6921-5AFC-9CD6-81C3-1B833B04B456}"/>
              </a:ext>
            </a:extLst>
          </p:cNvPr>
          <p:cNvSpPr txBox="1"/>
          <p:nvPr/>
        </p:nvSpPr>
        <p:spPr>
          <a:xfrm>
            <a:off x="10717619" y="6611779"/>
            <a:ext cx="1474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i="1" dirty="0">
                <a:solidFill>
                  <a:schemeClr val="bg1"/>
                </a:solidFill>
              </a:rPr>
              <a:t>Kilde: www.emergn.com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84F384-466B-A455-418A-A298B1BF0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23" y="192129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238375" y="496088"/>
            <a:ext cx="5700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HVAD BEREGNES?</a:t>
            </a:r>
            <a:r>
              <a:rPr kumimoji="0" lang="da-DK" sz="44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Oswald" panose="00000500000000000000" pitchFamily="2" charset="0"/>
              </a:rPr>
              <a:t> </a:t>
            </a:r>
          </a:p>
        </p:txBody>
      </p:sp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 bwMode="auto">
          <a:xfrm>
            <a:off x="1620000" y="1551933"/>
            <a:ext cx="5648440" cy="377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da-DK" altLang="da-DK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Skadesberegninger: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Økonomiske tab i forbindelse med udbedring af skader og samfundsøkonomiske værdier.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Risikoberegning: 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Udtrykkes som et forventet økonomisk tab pr. år i nettonutidsværdi over en 50/100 årig periode for de beregnede oversvømmelseshændelser. Risikoberegningen tager udgangspunkt i skadesberegningen. Brugeren kan selv vælge geografisk opløsning (cellestørrelse) for beregningen.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a-DK" altLang="da-DK" sz="18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Særlige værdier (kvalitativ tilgang):</a:t>
            </a: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Skade-hotspots kan fremhæves særskilt, fx kritisk infrastruktur og kulturelle/historiske værdier, som er oversvømmelsestruet og som ønskes særligt beskyttet.</a:t>
            </a: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46B487C-EDF5-8707-5B57-81061520C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2507" y="117775"/>
            <a:ext cx="237855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Oversvømmede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bygninger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DD95E83A-6EA9-85E4-26DB-7F7B100FBC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58" t="4498" r="10369" b="4473"/>
          <a:stretch/>
        </p:blipFill>
        <p:spPr>
          <a:xfrm>
            <a:off x="7592387" y="442810"/>
            <a:ext cx="1900068" cy="225687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60012F2-760F-BD22-7BB7-6EBC722D1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470" y="777624"/>
            <a:ext cx="2817892" cy="2410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41E63-E9E2-84D3-AB64-085A8286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223" y="2230469"/>
            <a:ext cx="909338" cy="938437"/>
          </a:xfrm>
          <a:prstGeom prst="rect">
            <a:avLst/>
          </a:prstGeom>
        </p:spPr>
      </p:pic>
      <p:sp>
        <p:nvSpPr>
          <p:cNvPr id="1025" name="Text Box 7">
            <a:extLst>
              <a:ext uri="{FF2B5EF4-FFF2-40B4-BE49-F238E27FC236}">
                <a16:creationId xmlns:a16="http://schemas.microsoft.com/office/drawing/2014/main" id="{9D24C185-FA16-7471-6F39-5F60DCD19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8289" y="253506"/>
            <a:ext cx="2090108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Skader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opsummeret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på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 100 m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effectLst/>
                <a:latin typeface="Century Gothic" panose="020B0502020202020204" pitchFamily="34" charset="0"/>
              </a:rPr>
              <a:t>celler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9842C01-3F8C-3F44-05F4-634E2DCB99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77" b="7451"/>
          <a:stretch/>
        </p:blipFill>
        <p:spPr>
          <a:xfrm>
            <a:off x="7596967" y="2524857"/>
            <a:ext cx="2894755" cy="18830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9DAEC-F014-F00E-AD11-00B47FD7F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470" y="3480777"/>
            <a:ext cx="748200" cy="583342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D3458734-B83B-11DC-62AB-9AF80D1ED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702" y="2512056"/>
            <a:ext cx="2557998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0" i="1" u="none" strike="noStrike" cap="none" normalizeH="0" baseline="0">
                <a:ln>
                  <a:noFill/>
                </a:ln>
                <a:solidFill>
                  <a:srgbClr val="6B89CB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altLang="en-US" dirty="0" err="1">
                <a:solidFill>
                  <a:schemeClr val="tx1"/>
                </a:solidFill>
              </a:rPr>
              <a:t>Skader</a:t>
            </a:r>
            <a:r>
              <a:rPr lang="en-US" altLang="en-US" dirty="0">
                <a:solidFill>
                  <a:schemeClr val="tx1"/>
                </a:solidFill>
              </a:rPr>
              <a:t> - </a:t>
            </a:r>
            <a:r>
              <a:rPr lang="en-US" altLang="en-US" dirty="0" err="1">
                <a:solidFill>
                  <a:schemeClr val="tx1"/>
                </a:solidFill>
              </a:rPr>
              <a:t>Rekreative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områder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opsummeret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på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100 m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celler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 picture containing text, green, light, close&#10;&#10;Description automatically generated">
            <a:extLst>
              <a:ext uri="{FF2B5EF4-FFF2-40B4-BE49-F238E27FC236}">
                <a16:creationId xmlns:a16="http://schemas.microsoft.com/office/drawing/2014/main" id="{25621343-3502-6FEB-E9FB-A488B18AB9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89" t="1945" r="19199" b="3942"/>
          <a:stretch/>
        </p:blipFill>
        <p:spPr>
          <a:xfrm>
            <a:off x="10066350" y="3346808"/>
            <a:ext cx="1482873" cy="1902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C4A46DAA-5A9B-CBC2-D5A5-BEC706709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9178" y="4177071"/>
            <a:ext cx="969778" cy="32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0" i="1" u="none" strike="noStrike" cap="none" normalizeH="0" baseline="0">
                <a:ln>
                  <a:noFill/>
                </a:ln>
                <a:solidFill>
                  <a:srgbClr val="6B89CB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en-US" dirty="0" err="1">
                <a:solidFill>
                  <a:schemeClr val="bg1"/>
                </a:solidFill>
              </a:rPr>
              <a:t>Risiko</a:t>
            </a:r>
            <a:r>
              <a:rPr lang="en-US" altLang="en-US" dirty="0">
                <a:solidFill>
                  <a:schemeClr val="bg1"/>
                </a:solidFill>
              </a:rPr>
              <a:t> - hotspot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BE65E7-8DFE-D4CD-00F1-2D9C59B7F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236" y="4528722"/>
            <a:ext cx="1938318" cy="2211503"/>
          </a:xfrm>
          <a:prstGeom prst="rect">
            <a:avLst/>
          </a:prstGeom>
        </p:spPr>
      </p:pic>
      <p:sp>
        <p:nvSpPr>
          <p:cNvPr id="22" name="Text Box 7">
            <a:extLst>
              <a:ext uri="{FF2B5EF4-FFF2-40B4-BE49-F238E27FC236}">
                <a16:creationId xmlns:a16="http://schemas.microsoft.com/office/drawing/2014/main" id="{D262EF6E-A2BB-4A5B-5189-861BF152D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104" y="4528722"/>
            <a:ext cx="2029141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0" i="1" u="none" strike="noStrike" cap="none" normalizeH="0" baseline="0">
                <a:ln>
                  <a:noFill/>
                </a:ln>
                <a:solidFill>
                  <a:srgbClr val="6B89CB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altLang="en-US" dirty="0" err="1">
                <a:solidFill>
                  <a:schemeClr val="tx1"/>
                </a:solidFill>
              </a:rPr>
              <a:t>Bevaringværdige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fredede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bygninger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FB55442-0705-838C-B3FD-7667BAC89B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5" y="5901267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1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2238374" y="496088"/>
            <a:ext cx="83542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10 SEKTORER  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5602405-491E-4733-2443-F283C21FC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64"/>
          <a:stretch/>
        </p:blipFill>
        <p:spPr>
          <a:xfrm>
            <a:off x="1715394" y="1265529"/>
            <a:ext cx="8483683" cy="398929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C966E55-9D11-9909-EF0A-E10D2BA155C1}"/>
              </a:ext>
            </a:extLst>
          </p:cNvPr>
          <p:cNvGrpSpPr/>
          <p:nvPr/>
        </p:nvGrpSpPr>
        <p:grpSpPr>
          <a:xfrm>
            <a:off x="1715394" y="5317624"/>
            <a:ext cx="7839211" cy="549693"/>
            <a:chOff x="336592" y="6279382"/>
            <a:chExt cx="7839211" cy="54969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68CC510-A737-B908-E50F-DB5BA33739EF}"/>
                </a:ext>
              </a:extLst>
            </p:cNvPr>
            <p:cNvGrpSpPr/>
            <p:nvPr/>
          </p:nvGrpSpPr>
          <p:grpSpPr>
            <a:xfrm>
              <a:off x="336592" y="6279382"/>
              <a:ext cx="3591863" cy="549693"/>
              <a:chOff x="336592" y="6279382"/>
              <a:chExt cx="3591863" cy="549693"/>
            </a:xfrm>
          </p:grpSpPr>
          <p:pic>
            <p:nvPicPr>
              <p:cNvPr id="66" name="Graphic 65" descr="Coins outline">
                <a:extLst>
                  <a:ext uri="{FF2B5EF4-FFF2-40B4-BE49-F238E27FC236}">
                    <a16:creationId xmlns:a16="http://schemas.microsoft.com/office/drawing/2014/main" id="{D7F6E44F-8FE0-7BB5-19D5-78E39715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6592" y="6279382"/>
                <a:ext cx="549693" cy="549693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364DC1-91F8-4082-CD2D-991E7EFC5484}"/>
                  </a:ext>
                </a:extLst>
              </p:cNvPr>
              <p:cNvSpPr txBox="1"/>
              <p:nvPr/>
            </p:nvSpPr>
            <p:spPr>
              <a:xfrm>
                <a:off x="886285" y="6369562"/>
                <a:ext cx="3042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Der </a:t>
                </a:r>
                <a:r>
                  <a:rPr lang="en-GB" dirty="0" err="1"/>
                  <a:t>beregnes</a:t>
                </a:r>
                <a:r>
                  <a:rPr lang="en-GB" dirty="0"/>
                  <a:t> </a:t>
                </a:r>
                <a:r>
                  <a:rPr lang="en-GB" dirty="0" err="1"/>
                  <a:t>økonomisk</a:t>
                </a:r>
                <a:r>
                  <a:rPr lang="en-GB" dirty="0"/>
                  <a:t> tab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9C3897-FF05-2CE8-FE17-246C11F869A1}"/>
                </a:ext>
              </a:extLst>
            </p:cNvPr>
            <p:cNvGrpSpPr/>
            <p:nvPr/>
          </p:nvGrpSpPr>
          <p:grpSpPr>
            <a:xfrm>
              <a:off x="3928455" y="6363724"/>
              <a:ext cx="4247348" cy="446569"/>
              <a:chOff x="394171" y="6801339"/>
              <a:chExt cx="4247348" cy="446569"/>
            </a:xfrm>
          </p:grpSpPr>
          <p:pic>
            <p:nvPicPr>
              <p:cNvPr id="64" name="Graphic 63" descr="Priorities with solid fill">
                <a:extLst>
                  <a:ext uri="{FF2B5EF4-FFF2-40B4-BE49-F238E27FC236}">
                    <a16:creationId xmlns:a16="http://schemas.microsoft.com/office/drawing/2014/main" id="{6223CE81-61D8-021F-93AD-B2F3EA2B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4171" y="6829073"/>
                <a:ext cx="418835" cy="418835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837AB7-4CCE-9C6D-B9DB-591778F80721}"/>
                  </a:ext>
                </a:extLst>
              </p:cNvPr>
              <p:cNvSpPr txBox="1"/>
              <p:nvPr/>
            </p:nvSpPr>
            <p:spPr>
              <a:xfrm>
                <a:off x="886285" y="6801339"/>
                <a:ext cx="3755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Der </a:t>
                </a:r>
                <a:r>
                  <a:rPr lang="en-GB" dirty="0" err="1"/>
                  <a:t>kan</a:t>
                </a:r>
                <a:r>
                  <a:rPr lang="en-GB" dirty="0"/>
                  <a:t> </a:t>
                </a:r>
                <a:r>
                  <a:rPr lang="en-GB" dirty="0" err="1"/>
                  <a:t>tilknyttes</a:t>
                </a:r>
                <a:r>
                  <a:rPr lang="en-GB" dirty="0"/>
                  <a:t> </a:t>
                </a:r>
                <a:r>
                  <a:rPr lang="en-GB" dirty="0" err="1"/>
                  <a:t>prioriteter</a:t>
                </a:r>
                <a:endParaRPr lang="en-GB" dirty="0"/>
              </a:p>
            </p:txBody>
          </p:sp>
        </p:grpSp>
      </p:grpSp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DD08EDC0-64F4-9284-6E10-F5299419B0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5" y="5901267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13161" y="394204"/>
            <a:ext cx="5700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SÅDAN VIRKER DET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2BF4C7A-1D90-524D-F099-B24798DA4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47" y="187230"/>
            <a:ext cx="2054984" cy="718367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33E5A53-06EF-AD8F-33A3-513479BC7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44" y="4383060"/>
            <a:ext cx="2530993" cy="2178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AFCBA-E5AB-F2B0-19EC-34EF8C22AAC8}"/>
              </a:ext>
            </a:extLst>
          </p:cNvPr>
          <p:cNvSpPr txBox="1"/>
          <p:nvPr/>
        </p:nvSpPr>
        <p:spPr>
          <a:xfrm>
            <a:off x="1768573" y="1223525"/>
            <a:ext cx="146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C225C-17AC-9AAA-E811-F5036CABD791}"/>
              </a:ext>
            </a:extLst>
          </p:cNvPr>
          <p:cNvSpPr txBox="1"/>
          <p:nvPr/>
        </p:nvSpPr>
        <p:spPr>
          <a:xfrm>
            <a:off x="1568048" y="4064187"/>
            <a:ext cx="2571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Oversvømmelseskort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C0A6C-6891-F472-E122-5D43405335D7}"/>
              </a:ext>
            </a:extLst>
          </p:cNvPr>
          <p:cNvSpPr txBox="1"/>
          <p:nvPr/>
        </p:nvSpPr>
        <p:spPr>
          <a:xfrm>
            <a:off x="1909268" y="1715580"/>
            <a:ext cx="2571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Sektordata</a:t>
            </a:r>
            <a:endParaRPr lang="en-GB" sz="1600" dirty="0"/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46EA008-8E94-B09D-7DAE-4E3580D54B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44" y="2093322"/>
            <a:ext cx="1141924" cy="900000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C009A99-AC2D-48D6-3B40-289E97143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4125" y="2093322"/>
            <a:ext cx="1141923" cy="900000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C8E1939C-9A6C-7BA9-F290-BF236CC9AAF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44" y="3063287"/>
            <a:ext cx="1141923" cy="90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CE0B59-67B2-BA05-60EC-18359A3A376F}"/>
              </a:ext>
            </a:extLst>
          </p:cNvPr>
          <p:cNvSpPr/>
          <p:nvPr/>
        </p:nvSpPr>
        <p:spPr>
          <a:xfrm>
            <a:off x="2574125" y="3063287"/>
            <a:ext cx="1141923" cy="90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70AA3-6F0F-D52E-1EC4-E4E07648E974}"/>
              </a:ext>
            </a:extLst>
          </p:cNvPr>
          <p:cNvSpPr txBox="1"/>
          <p:nvPr/>
        </p:nvSpPr>
        <p:spPr>
          <a:xfrm>
            <a:off x="4419603" y="1223525"/>
            <a:ext cx="25710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alt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SKADESØKONOMI </a:t>
            </a: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 QGIS)</a:t>
            </a:r>
            <a:endParaRPr lang="en-GB" sz="2000" dirty="0"/>
          </a:p>
        </p:txBody>
      </p:sp>
      <p:pic>
        <p:nvPicPr>
          <p:cNvPr id="20" name="Picture 2" descr="Service Tool icon on white background 2386433 Vector Art at Vecteezy">
            <a:extLst>
              <a:ext uri="{FF2B5EF4-FFF2-40B4-BE49-F238E27FC236}">
                <a16:creationId xmlns:a16="http://schemas.microsoft.com/office/drawing/2014/main" id="{EEAC3FB6-7DFB-A238-DC1E-FCC1F27C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81" y="4774089"/>
            <a:ext cx="1734449" cy="173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6825E6-43BD-8E1B-A1F6-F30B4A4948A4}"/>
              </a:ext>
            </a:extLst>
          </p:cNvPr>
          <p:cNvSpPr txBox="1"/>
          <p:nvPr/>
        </p:nvSpPr>
        <p:spPr>
          <a:xfrm>
            <a:off x="4362830" y="2093322"/>
            <a:ext cx="28652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Skadesfunktioner</a:t>
            </a:r>
          </a:p>
          <a:p>
            <a:pPr marL="285750" indent="-285750">
              <a:buFontTx/>
              <a:buChar char="-"/>
            </a:pPr>
            <a:r>
              <a:rPr lang="da-DK" altLang="da-DK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Beregning af skader (kr.).</a:t>
            </a:r>
          </a:p>
          <a:p>
            <a:pPr marL="285750" indent="-285750">
              <a:buFontTx/>
              <a:buChar char="-"/>
            </a:pPr>
            <a:endParaRPr lang="da-DK" altLang="da-DK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Risikoberegning </a:t>
            </a:r>
            <a:endParaRPr lang="da-DK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Beregning af risiko på celler eller brugerdefineret områder (kr.).</a:t>
            </a:r>
          </a:p>
          <a:p>
            <a:pPr marL="285750" indent="-285750">
              <a:buFontTx/>
              <a:buChar char="-"/>
            </a:pPr>
            <a:r>
              <a:rPr lang="da-DK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Udpegning af hotspots.</a:t>
            </a:r>
          </a:p>
          <a:p>
            <a:pPr marL="285750" indent="-285750">
              <a:buFontTx/>
              <a:buChar char="-"/>
            </a:pPr>
            <a:endParaRPr lang="da-DK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Visualisering af resultater</a:t>
            </a:r>
            <a:endParaRPr lang="en-GB" sz="1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2BEE97-2EF5-0501-39AB-3C9C6CFB188D}"/>
              </a:ext>
            </a:extLst>
          </p:cNvPr>
          <p:cNvCxnSpPr>
            <a:cxnSpLocks/>
          </p:cNvCxnSpPr>
          <p:nvPr/>
        </p:nvCxnSpPr>
        <p:spPr>
          <a:xfrm>
            <a:off x="3907798" y="3642278"/>
            <a:ext cx="3287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2650D-0B97-4B4A-1721-427A63FCDAD5}"/>
              </a:ext>
            </a:extLst>
          </p:cNvPr>
          <p:cNvSpPr/>
          <p:nvPr/>
        </p:nvSpPr>
        <p:spPr>
          <a:xfrm>
            <a:off x="4288941" y="2023358"/>
            <a:ext cx="2970936" cy="45383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1B3D1-C062-1F3F-663F-454EC354A6C7}"/>
              </a:ext>
            </a:extLst>
          </p:cNvPr>
          <p:cNvSpPr txBox="1"/>
          <p:nvPr/>
        </p:nvSpPr>
        <p:spPr>
          <a:xfrm>
            <a:off x="8346832" y="1223525"/>
            <a:ext cx="2344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Resultater</a:t>
            </a:r>
            <a:endParaRPr lang="en-GB" sz="2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CC989C-82FB-C81E-E0D4-B5E657C58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6621" y="1592857"/>
            <a:ext cx="2639382" cy="22603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3" name="TextBox 19">
            <a:extLst>
              <a:ext uri="{FF2B5EF4-FFF2-40B4-BE49-F238E27FC236}">
                <a16:creationId xmlns:a16="http://schemas.microsoft.com/office/drawing/2014/main" id="{DC122657-ACE9-D552-5A38-9FA5F2CCF3D0}"/>
              </a:ext>
            </a:extLst>
          </p:cNvPr>
          <p:cNvSpPr txBox="1"/>
          <p:nvPr/>
        </p:nvSpPr>
        <p:spPr>
          <a:xfrm>
            <a:off x="9207868" y="1683413"/>
            <a:ext cx="1178052" cy="46683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no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da-DK" sz="1100" b="1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Samlet risiko = </a:t>
            </a:r>
            <a:r>
              <a:rPr lang="da-DK" sz="1100" b="1" dirty="0">
                <a:solidFill>
                  <a:srgbClr val="000000"/>
                </a:solidFill>
                <a:latin typeface="Corbel" panose="020B0503020204020204" pitchFamily="34" charset="0"/>
              </a:rPr>
              <a:t>17</a:t>
            </a:r>
            <a:r>
              <a:rPr lang="da-DK" sz="1100" b="1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mio.kr/år</a:t>
            </a:r>
            <a:endParaRPr lang="en-GB" sz="1100" dirty="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E833FAD8-B873-8BC2-62BE-071BCE3F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3748" r="14249"/>
          <a:stretch>
            <a:fillRect/>
          </a:stretch>
        </p:blipFill>
        <p:spPr bwMode="auto">
          <a:xfrm>
            <a:off x="7959355" y="4249677"/>
            <a:ext cx="1966748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69D99F62-05ED-AA39-C135-87742694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576" y="5063256"/>
            <a:ext cx="812688" cy="13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1" name="Text Box 5">
            <a:extLst>
              <a:ext uri="{FF2B5EF4-FFF2-40B4-BE49-F238E27FC236}">
                <a16:creationId xmlns:a16="http://schemas.microsoft.com/office/drawing/2014/main" id="{9EE775F4-702E-DF6B-4493-A9C3F19C1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127" y="4370954"/>
            <a:ext cx="145683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Samlet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skade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150 mio.kr.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0AB04E2-ED93-8CDD-AB4E-A8F1AA8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241" y="2723025"/>
            <a:ext cx="211286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A78BBC-528F-1717-F513-A0861066D248}"/>
              </a:ext>
            </a:extLst>
          </p:cNvPr>
          <p:cNvCxnSpPr>
            <a:cxnSpLocks/>
          </p:cNvCxnSpPr>
          <p:nvPr/>
        </p:nvCxnSpPr>
        <p:spPr>
          <a:xfrm>
            <a:off x="3907798" y="4910954"/>
            <a:ext cx="3287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79C131-7A46-81CD-6440-B13BE0661E82}"/>
              </a:ext>
            </a:extLst>
          </p:cNvPr>
          <p:cNvCxnSpPr>
            <a:cxnSpLocks/>
          </p:cNvCxnSpPr>
          <p:nvPr/>
        </p:nvCxnSpPr>
        <p:spPr>
          <a:xfrm>
            <a:off x="7360216" y="3626955"/>
            <a:ext cx="3287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F3C97B-7166-12C1-31DC-324A65B49807}"/>
              </a:ext>
            </a:extLst>
          </p:cNvPr>
          <p:cNvCxnSpPr>
            <a:cxnSpLocks/>
          </p:cNvCxnSpPr>
          <p:nvPr/>
        </p:nvCxnSpPr>
        <p:spPr>
          <a:xfrm>
            <a:off x="7360216" y="4895631"/>
            <a:ext cx="3287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7A5501-4302-D2D2-1419-6EC8DE1DEB83}"/>
              </a:ext>
            </a:extLst>
          </p:cNvPr>
          <p:cNvSpPr txBox="1"/>
          <p:nvPr/>
        </p:nvSpPr>
        <p:spPr>
          <a:xfrm>
            <a:off x="1265138" y="2115532"/>
            <a:ext cx="110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Bygninger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192A1-3E3B-6DEB-AED0-AA8812ACD511}"/>
              </a:ext>
            </a:extLst>
          </p:cNvPr>
          <p:cNvSpPr txBox="1"/>
          <p:nvPr/>
        </p:nvSpPr>
        <p:spPr>
          <a:xfrm>
            <a:off x="2531930" y="2115532"/>
            <a:ext cx="110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 og trafik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C170-DE9D-3387-B033-9B968BEDADE7}"/>
              </a:ext>
            </a:extLst>
          </p:cNvPr>
          <p:cNvSpPr txBox="1"/>
          <p:nvPr/>
        </p:nvSpPr>
        <p:spPr>
          <a:xfrm>
            <a:off x="1251864" y="3089860"/>
            <a:ext cx="110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Personer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C6F2A-D65E-AF52-9978-3D41E5892816}"/>
              </a:ext>
            </a:extLst>
          </p:cNvPr>
          <p:cNvSpPr txBox="1"/>
          <p:nvPr/>
        </p:nvSpPr>
        <p:spPr>
          <a:xfrm>
            <a:off x="2550678" y="3052191"/>
            <a:ext cx="11981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Turisme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Rekreative områder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Landbrug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Kritisk Infrastruktur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Erhverv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Offentlig service</a:t>
            </a:r>
          </a:p>
          <a:p>
            <a:r>
              <a:rPr lang="da-DK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Økosystemer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78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 bwMode="auto">
          <a:xfrm>
            <a:off x="1619999" y="2000948"/>
            <a:ext cx="5331785" cy="362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Hvilke områder og sektorer er særligt udsatte overfor oversvømmelser i dag og i fremtiden?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Hvad er det forventede samfundsøkonomiske tab som følge af oversvømmelser?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Hvilke samfundskritiske funktioner ligger i oversvømmelsestruet områder?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a-DK" altLang="da-DK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Hvor og hvor meget bør vi investere i klimatilpasning?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422971" y="464394"/>
            <a:ext cx="70494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HVILKE SPØRGSMÅL GIVER VÆRKTØJET SVAR PÅ?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pic>
        <p:nvPicPr>
          <p:cNvPr id="2" name="Picture 1" descr="A group of people looking at a map on a wall&#10;&#10;Description automatically generated with medium confidence">
            <a:extLst>
              <a:ext uri="{FF2B5EF4-FFF2-40B4-BE49-F238E27FC236}">
                <a16:creationId xmlns:a16="http://schemas.microsoft.com/office/drawing/2014/main" id="{810ED3F8-1A93-D56B-6138-705380BC4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72" y="2103014"/>
            <a:ext cx="4376690" cy="3282518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F676009-CE0D-70A2-35A6-336CB34F53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5" y="5901267"/>
            <a:ext cx="2054984" cy="7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8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1">
            <a:extLst>
              <a:ext uri="{FF2B5EF4-FFF2-40B4-BE49-F238E27FC236}">
                <a16:creationId xmlns:a16="http://schemas.microsoft.com/office/drawing/2014/main" id="{9058C0C0-8877-46A6-D611-A785788A0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4943"/>
          <a:stretch/>
        </p:blipFill>
        <p:spPr>
          <a:xfrm>
            <a:off x="0" y="-15411"/>
            <a:ext cx="12192000" cy="687341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</p:pic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422971" y="464394"/>
            <a:ext cx="70494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4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HVILKE TYPER AF OVERSVØMMELSER HÅNDTERES</a:t>
            </a:r>
            <a:endParaRPr kumimoji="0" lang="da-DK" sz="44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0DE93-3BC9-78D4-FEEE-BF83D75988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906956" y="2755633"/>
            <a:ext cx="2880000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D2DF4-7602-6EA9-D806-E93DB8F7F924}"/>
              </a:ext>
            </a:extLst>
          </p:cNvPr>
          <p:cNvSpPr txBox="1"/>
          <p:nvPr/>
        </p:nvSpPr>
        <p:spPr>
          <a:xfrm>
            <a:off x="1777253" y="2379729"/>
            <a:ext cx="161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NEDBØR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B1132-291E-A340-4330-65179E4A7ABE}"/>
              </a:ext>
            </a:extLst>
          </p:cNvPr>
          <p:cNvSpPr txBox="1"/>
          <p:nvPr/>
        </p:nvSpPr>
        <p:spPr>
          <a:xfrm>
            <a:off x="4970852" y="2379729"/>
            <a:ext cx="1938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STORMFLOD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C8A07-82A3-A90F-9320-505B4618746A}"/>
              </a:ext>
            </a:extLst>
          </p:cNvPr>
          <p:cNvSpPr txBox="1"/>
          <p:nvPr/>
        </p:nvSpPr>
        <p:spPr>
          <a:xfrm>
            <a:off x="8530304" y="2362855"/>
            <a:ext cx="1938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VANDLØB</a:t>
            </a:r>
            <a:endParaRPr lang="en-GB" sz="20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36254C0-AB29-05E5-CEED-9908CF1815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47" y="187230"/>
            <a:ext cx="2054984" cy="718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DBF82A-FC5B-668F-9B08-3463118C9D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619111" y="2766906"/>
            <a:ext cx="2877561" cy="2883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D2D6E-D126-9AB9-A2AB-96C1793779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160155" y="2766906"/>
            <a:ext cx="2877561" cy="2883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926436-9A81-CB1C-91DD-90BC0C972B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144433" y="2790848"/>
            <a:ext cx="2877561" cy="28775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3BC2A8-82A1-3BD7-11C7-6594FE3DA71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653438" y="2732187"/>
            <a:ext cx="2883658" cy="28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1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9600" y="0"/>
            <a:ext cx="499533" cy="6858000"/>
          </a:xfrm>
          <a:prstGeom prst="rect">
            <a:avLst/>
          </a:prstGeom>
          <a:solidFill>
            <a:srgbClr val="0045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422971" y="464394"/>
            <a:ext cx="75334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000" dirty="0">
                <a:solidFill>
                  <a:srgbClr val="5B9BD5">
                    <a:lumMod val="50000"/>
                  </a:srgbClr>
                </a:solidFill>
                <a:latin typeface="Oswald" panose="00000500000000000000" pitchFamily="2" charset="0"/>
              </a:rPr>
              <a:t>HVAD ER SKADESØKONOMI SÆRLIGT EGNET TIL IFT. ET KOMMUNALT BEHOV?</a:t>
            </a:r>
            <a:endParaRPr kumimoji="0" lang="da-DK" sz="32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Oswald" panose="00000500000000000000" pitchFamily="2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5DC9AF44-5734-C959-4FD2-0446989A587D}"/>
              </a:ext>
            </a:extLst>
          </p:cNvPr>
          <p:cNvSpPr txBox="1">
            <a:spLocks/>
          </p:cNvSpPr>
          <p:nvPr/>
        </p:nvSpPr>
        <p:spPr bwMode="auto">
          <a:xfrm>
            <a:off x="1620000" y="2012670"/>
            <a:ext cx="6732275" cy="43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7325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957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2pPr>
            <a:lvl3pPr marL="603250" indent="-165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83026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36638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14938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19510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4082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2865438" indent="-177800" algn="l" rtl="0" fontAlgn="base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Holistisk tilgang til vurderingen af konsekvenserne af oversvømmelser i relation til beslutningstagning om klimatilpasning.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Udpegning af de områder som det giver mening at beskytte på kort og lang sigt.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Beregning af hvad vi som samfunds bør være villige til at investere i klimatilpasning.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Kompetence- og vidensopbygning hos  Kommuner/Forsyningsselskaber.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Udvikles med udgangspunkt i Kommunernes/Forsyningsselskaberne behov og ønsker. 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da-DK" altLang="da-DK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source software som anvender offentligt tilgængelige data.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da-DK" altLang="da-DK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da-DK" altLang="da-DK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da-DK" altLang="da-DK" sz="18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4F2B8ED-2212-A659-4CA6-8A6719A6E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47" y="187230"/>
            <a:ext cx="2054984" cy="71836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BEA34C-29A0-D0C2-9D99-EAB06D5F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228" y="1787833"/>
            <a:ext cx="3101171" cy="206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EE4765-1AA4-6E7E-4F98-9931FCBFD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78" y="4116091"/>
            <a:ext cx="3515870" cy="19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8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</TotalTime>
  <Words>638</Words>
  <Application>Microsoft Office PowerPoint</Application>
  <PresentationFormat>Widescreen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Corbel</vt:lpstr>
      <vt:lpstr>Oswald</vt:lpstr>
      <vt:lpstr>Symbol</vt:lpstr>
      <vt:lpstr>Wingdings</vt:lpstr>
      <vt:lpstr>Office-tema</vt:lpstr>
      <vt:lpstr>1_Office-tema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Assens 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Gunilla D. Ørbech</dc:creator>
  <cp:lastModifiedBy>Per Skougaard Kaspersen</cp:lastModifiedBy>
  <cp:revision>216</cp:revision>
  <cp:lastPrinted>2019-12-17T14:17:06Z</cp:lastPrinted>
  <dcterms:created xsi:type="dcterms:W3CDTF">2019-12-09T09:04:40Z</dcterms:created>
  <dcterms:modified xsi:type="dcterms:W3CDTF">2022-08-17T10:59:54Z</dcterms:modified>
</cp:coreProperties>
</file>